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1" r:id="rId5"/>
    <p:sldId id="272" r:id="rId6"/>
    <p:sldId id="275" r:id="rId7"/>
    <p:sldId id="263" r:id="rId8"/>
    <p:sldId id="264" r:id="rId9"/>
    <p:sldId id="274" r:id="rId10"/>
    <p:sldId id="285" r:id="rId11"/>
    <p:sldId id="265" r:id="rId12"/>
    <p:sldId id="269" r:id="rId13"/>
    <p:sldId id="270" r:id="rId14"/>
    <p:sldId id="276" r:id="rId15"/>
    <p:sldId id="286" r:id="rId16"/>
    <p:sldId id="287" r:id="rId17"/>
    <p:sldId id="288" r:id="rId18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D291"/>
    <a:srgbClr val="96AAB6"/>
    <a:srgbClr val="4F6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Docker é uma tecnologia que fornece virtualização em nível do sistema operacional, evitando a sobrecarga da execução de máquinas virtuais. Esses ambientes virtuais, conhecidos por containers, permitem o empacotamento de aplicações e suas dependências, facilitando a implantação e portabilidade de sistemas.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26.png"/><Relationship Id="rId10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26.png"/><Relationship Id="rId10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5" name="Rectangle 14"/>
          <p:cNvSpPr/>
          <p:nvPr/>
        </p:nvSpPr>
        <p:spPr>
          <a:xfrm>
            <a:off x="3315335" y="-210820"/>
            <a:ext cx="2513330" cy="735774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b="29598"/>
          <a:stretch>
            <a:fillRect/>
          </a:stretch>
        </p:blipFill>
        <p:spPr>
          <a:xfrm>
            <a:off x="2618105" y="2595880"/>
            <a:ext cx="3945890" cy="2333625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sp>
        <p:nvSpPr>
          <p:cNvPr id="16" name="Text Box 15"/>
          <p:cNvSpPr txBox="1"/>
          <p:nvPr/>
        </p:nvSpPr>
        <p:spPr>
          <a:xfrm>
            <a:off x="3594418" y="5859780"/>
            <a:ext cx="1955165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12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David Guimarães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1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https://github.com/daviguima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1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david.franca@inpe.br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1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dvdgmf@gmail.com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91635" y="132080"/>
            <a:ext cx="762000" cy="762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324860" y="989330"/>
            <a:ext cx="2494280" cy="15068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36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EMBRACE</a:t>
            </a:r>
            <a:endParaRPr lang="en-US" altLang="en-US" sz="36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36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TechTalks</a:t>
            </a:r>
            <a:endParaRPr lang="en-US" altLang="en-US" sz="36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2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- 24 . 04 . 2019 -</a:t>
            </a:r>
            <a:endParaRPr lang="en-US" altLang="en-US" sz="2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rcRect t="64062"/>
          <a:stretch>
            <a:fillRect/>
          </a:stretch>
        </p:blipFill>
        <p:spPr>
          <a:xfrm>
            <a:off x="3292475" y="4974590"/>
            <a:ext cx="2559050" cy="7854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Update the apt package index: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apt update</a:t>
            </a:r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endParaRPr 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</a:rPr>
              <a:t># Install packages to allow apt to use a repository over HTTPS: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apt install apt-transport-https ca-certificates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\ 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curl gnupg-agent software-properties-common</a:t>
            </a:r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Add Docker’s official GPG key: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curl -fsSL https://download.docker.com/linux/ubuntu/gpg | sudo apt-key add -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Verify that you now have the key with the fingerprint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apt-key fingerprint 0EBFCD88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pub   rsa4096 2017-02-22 [SCEA]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  9DC8 5822 9FC7 DD38 854A  E2D8 8D81 803C 0EBF CD88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uid           [ unknown] Docker Release (CE deb) &lt;docker@docker.com&gt;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sub   rsa4096 2017-02-22 [S]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latin typeface="Ubuntu Mono" panose="020B0509030602030204" charset="0"/>
                <a:cs typeface="Ubuntu Mono" panose="020B0509030602030204" charset="0"/>
              </a:rPr>
              <a:t># Setup the stable repository (x86_64/amd64):</a:t>
            </a:r>
            <a:endParaRPr lang="en-US" altLang="en-US" sz="1350"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$ sudo add-apt-repository "deb [arch=amd64] https://download.docker.com/linux/ubuntu \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	$(lsb_release -cs) stable"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cs typeface="Ubuntu Mono" panose="020B0509030602030204" charset="0"/>
              </a:rPr>
              <a:t># Install latest Docker CE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$ sudo apt-get install docker-ce docker-ce-cli containerd.io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Verify that Docker CE is installed correctly: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docker run hello-world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Unable to find image 'hello-world:latest' locally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latest: Pulling from library/hello-world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1b930d010525: Pull complete 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Digest: sha256:92695bc579f31df7a63da6922075d0666e565ceccad16b59c3374d2cf4e8e50e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Status: Downloaded newer image for hello-world:latest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endParaRPr 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Verify that Docker CE is installed correctly: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docker run hello-world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Hello from Docker!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This message shows that your installation appears to be working correctly.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To generate this message, Docker took the following steps: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1. The Docker client contacted the Docker daemon.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2. The Docker daemon pulled the "hello-world" image from the Docker Hub.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(amd64)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3. The Docker daemon created a new container from that image which runs the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executable that produces the output you are currently reading.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4. The Docker daemon streamed that output to the Docker client, which sent it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to your terminal.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To try something more ambitious, you can run an Ubuntu container with: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$ docker run -it ubuntu bash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Share images, automate workflows, and more with a free Docker ID: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https://hub.docker.com/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For more examples and ideas, visit: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https://docs.docker.com/get-started/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" altLang="en-US" sz="135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TIME TO GET DIRTY.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</a:t>
            </a:r>
            <a:r>
              <a:rPr lang="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git clone git@github.com:daviguima/nginx_fun.git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2741295"/>
            <a:ext cx="2315210" cy="2315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300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Thats all for now folks.</a:t>
            </a:r>
            <a:endParaRPr lang="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THANK YOU!!! :)</a:t>
            </a:r>
            <a:endParaRPr lang="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" altLang="en-US" sz="1350" b="1">
                <a:solidFill>
                  <a:schemeClr val="bg1"/>
                </a:solidFill>
                <a:latin typeface="Ubuntu Mono" panose="020B0509030602030204" charset="0"/>
                <a:cs typeface="Ubuntu Mono" panose="020B0509030602030204" charset="0"/>
              </a:rPr>
              <a:t># David Guimarães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https://github.com/daviguima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david.franca@inpe.br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dvdgmf@gmail.com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300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Thats all for now folks.</a:t>
            </a:r>
            <a:endParaRPr lang="en-US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THANK YOU!!</a:t>
            </a:r>
            <a:r>
              <a:rPr lang="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!</a:t>
            </a:r>
            <a:r>
              <a:rPr lang="en-US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:)</a:t>
            </a:r>
            <a:endParaRPr lang="en-US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chemeClr val="bg1"/>
                </a:solidFill>
                <a:latin typeface="Ubuntu Mono" panose="020B0509030602030204" charset="0"/>
                <a:cs typeface="Ubuntu Mono" panose="020B0509030602030204" charset="0"/>
              </a:rPr>
              <a:t># David Guimarães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https://github.com/daviguima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david.franca@inpe.br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dvdgmf@gmail.com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42595" y="5382895"/>
            <a:ext cx="8257540" cy="337185"/>
          </a:xfrm>
          <a:prstGeom prst="rect">
            <a:avLst/>
          </a:prstGeom>
          <a:solidFill>
            <a:srgbClr val="FFD291"/>
          </a:solidFill>
        </p:spPr>
        <p:txBody>
          <a:bodyPr wrap="square" rtlCol="0" anchor="ctr" anchorCtr="0">
            <a:spAutoFit/>
          </a:bodyPr>
          <a:p>
            <a:pPr algn="ctr"/>
            <a:r>
              <a:rPr lang="en-US" sz="1600">
                <a:solidFill>
                  <a:schemeClr val="tx1"/>
                </a:solidFill>
                <a:latin typeface="Ubuntu Mono" panose="020B0509030602030204" charset="0"/>
                <a:cs typeface="Ubuntu Mono" panose="020B0509030602030204" charset="0"/>
              </a:rPr>
              <a:t>3EGWeRTojJQrufnQs9CDLJ6R8NgpBBdFfk</a:t>
            </a:r>
            <a:endParaRPr lang="en-US" altLang="en-US" sz="1600">
              <a:solidFill>
                <a:schemeClr val="tx1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" y="5318760"/>
            <a:ext cx="1859280" cy="4648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5269230"/>
            <a:ext cx="565150" cy="565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768350" y="473075"/>
            <a:ext cx="3620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WHAT THE FUCK IS DOCKER!?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20580000">
            <a:off x="2070735" y="563880"/>
            <a:ext cx="724535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/>
              <a:t>censored</a:t>
            </a:r>
            <a:endParaRPr lang="en-US" altLang="en-US" sz="1000"/>
          </a:p>
        </p:txBody>
      </p:sp>
      <p:sp>
        <p:nvSpPr>
          <p:cNvPr id="23" name="Text Box 22"/>
          <p:cNvSpPr txBox="1"/>
          <p:nvPr/>
        </p:nvSpPr>
        <p:spPr>
          <a:xfrm>
            <a:off x="1756410" y="1900555"/>
            <a:ext cx="5631180" cy="36918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OS-level virtualization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2013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Containers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 x C = isolated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 = individual libs &amp; conf</a:t>
            </a:r>
            <a:endParaRPr lang="en-US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2875" y="527685"/>
            <a:ext cx="2881630" cy="248920"/>
            <a:chOff x="2373" y="832"/>
            <a:chExt cx="4538" cy="392"/>
          </a:xfrm>
        </p:grpSpPr>
        <p:sp>
          <p:nvSpPr>
            <p:cNvPr id="2" name="Rectangle 1"/>
            <p:cNvSpPr/>
            <p:nvPr/>
          </p:nvSpPr>
          <p:spPr>
            <a:xfrm>
              <a:off x="2373" y="832"/>
              <a:ext cx="4193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1901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b="1">
                <a:solidFill>
                  <a:schemeClr val="bg1"/>
                </a:solidFill>
              </a:rPr>
              <a:t>O.S. AGNOSTIC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16280" y="4078605"/>
            <a:ext cx="15792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6000">
                <a:solidFill>
                  <a:schemeClr val="bg1"/>
                </a:solidFill>
              </a:rPr>
              <a:t>N ...</a:t>
            </a:r>
            <a:endParaRPr lang="en-US" altLang="en-US" sz="6000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555750" y="6028690"/>
            <a:ext cx="6032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b="1">
                <a:solidFill>
                  <a:srgbClr val="FF0000"/>
                </a:solidFill>
              </a:rPr>
              <a:t>*</a:t>
            </a:r>
            <a:r>
              <a:rPr lang="en-US">
                <a:solidFill>
                  <a:schemeClr val="bg1"/>
                </a:solidFill>
              </a:rPr>
              <a:t>https://success.docker.com/article/compatibility-matrix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61635" y="3881120"/>
            <a:ext cx="2538730" cy="14097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 sz="6800">
                <a:solidFill>
                  <a:srgbClr val="FF0000"/>
                </a:solidFill>
                <a:sym typeface="+mn-ea"/>
              </a:rPr>
              <a:t>*</a:t>
            </a:r>
            <a:endParaRPr lang="en-US" altLang="en-US" sz="68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85" y="4051935"/>
            <a:ext cx="1041400" cy="1041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rcRect t="23958" b="22917"/>
          <a:stretch>
            <a:fillRect/>
          </a:stretch>
        </p:blipFill>
        <p:spPr>
          <a:xfrm>
            <a:off x="5334000" y="3925570"/>
            <a:ext cx="2438400" cy="1295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rcRect t="3633" b="34863"/>
          <a:stretch>
            <a:fillRect/>
          </a:stretch>
        </p:blipFill>
        <p:spPr>
          <a:xfrm>
            <a:off x="3292475" y="1844675"/>
            <a:ext cx="2559050" cy="13442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665" y="3957320"/>
            <a:ext cx="1042670" cy="12306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374650" y="3474720"/>
            <a:ext cx="8394700" cy="133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96850" y="527685"/>
            <a:ext cx="2638425" cy="248920"/>
            <a:chOff x="2756" y="832"/>
            <a:chExt cx="4155" cy="392"/>
          </a:xfrm>
        </p:grpSpPr>
        <p:sp>
          <p:nvSpPr>
            <p:cNvPr id="2" name="Rectangle 1"/>
            <p:cNvSpPr/>
            <p:nvPr/>
          </p:nvSpPr>
          <p:spPr>
            <a:xfrm>
              <a:off x="2756" y="832"/>
              <a:ext cx="381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35" y="3787775"/>
            <a:ext cx="2056130" cy="20561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10" y="4187190"/>
            <a:ext cx="3904615" cy="1257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165" y="1909445"/>
            <a:ext cx="1346200" cy="1327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2148840"/>
            <a:ext cx="2257425" cy="848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837565" y="1445260"/>
            <a:ext cx="1704340" cy="1880870"/>
            <a:chOff x="10098" y="5378"/>
            <a:chExt cx="2684" cy="29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8" y="5378"/>
              <a:ext cx="2684" cy="2684"/>
            </a:xfrm>
            <a:prstGeom prst="rect">
              <a:avLst/>
            </a:prstGeom>
          </p:spPr>
        </p:pic>
        <p:sp>
          <p:nvSpPr>
            <p:cNvPr id="15" name="Text Box 14"/>
            <p:cNvSpPr txBox="1"/>
            <p:nvPr/>
          </p:nvSpPr>
          <p:spPr>
            <a:xfrm>
              <a:off x="10156" y="7760"/>
              <a:ext cx="25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="1"/>
                <a:t>Google </a:t>
              </a:r>
              <a:r>
                <a:rPr lang="en-US" altLang="en-US"/>
                <a:t>Cloud</a:t>
              </a:r>
              <a:endParaRPr lang="en-US" altLang="en-US"/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874395" y="468630"/>
            <a:ext cx="156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WHO USES?</a:t>
            </a:r>
            <a:endParaRPr lang="en-US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6050" y="527685"/>
            <a:ext cx="2788920" cy="248920"/>
            <a:chOff x="2519" y="832"/>
            <a:chExt cx="4392" cy="392"/>
          </a:xfrm>
        </p:grpSpPr>
        <p:sp>
          <p:nvSpPr>
            <p:cNvPr id="18" name="Rectangle 17"/>
            <p:cNvSpPr/>
            <p:nvPr/>
          </p:nvSpPr>
          <p:spPr>
            <a:xfrm>
              <a:off x="2519" y="832"/>
              <a:ext cx="4047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60" y="154305"/>
            <a:ext cx="2676525" cy="1338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" y="3902075"/>
            <a:ext cx="7316470" cy="2440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" y="1565275"/>
            <a:ext cx="7313295" cy="209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Text Box 24"/>
          <p:cNvSpPr txBox="1"/>
          <p:nvPr/>
        </p:nvSpPr>
        <p:spPr>
          <a:xfrm>
            <a:off x="897890" y="472440"/>
            <a:ext cx="174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WHO CARES?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56540" y="6406515"/>
            <a:ext cx="86474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 b="1">
                <a:solidFill>
                  <a:schemeClr val="bg1"/>
                </a:solidFill>
              </a:rPr>
              <a:t>SOURCE:</a:t>
            </a:r>
            <a:r>
              <a:rPr lang="en-US" altLang="en-US" sz="1200">
                <a:solidFill>
                  <a:schemeClr val="bg1"/>
                </a:solidFill>
              </a:rPr>
              <a:t> </a:t>
            </a:r>
            <a:r>
              <a:rPr lang="en-US" sz="1200">
                <a:solidFill>
                  <a:schemeClr val="bg1"/>
                </a:solidFill>
              </a:rPr>
              <a:t>https://trends.google.com/trends/explore?cat=5&amp;date=all&amp;q=docker,virtualization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Rounded Rectangle 3"/>
          <p:cNvSpPr/>
          <p:nvPr/>
        </p:nvSpPr>
        <p:spPr>
          <a:xfrm>
            <a:off x="443230" y="1379220"/>
            <a:ext cx="8258175" cy="4794885"/>
          </a:xfrm>
          <a:prstGeom prst="roundRect">
            <a:avLst>
              <a:gd name="adj" fmla="val 574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673100" y="1791970"/>
            <a:ext cx="612076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en-US" b="1" i="1">
                <a:solidFill>
                  <a:schemeClr val="bg1">
                    <a:lumMod val="50000"/>
                  </a:schemeClr>
                </a:solidFill>
              </a:rPr>
              <a:t>[...]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Docker is a computer program that performs operating-system-level virtualization.[6] It was first released in 2013 and is developed by Docker, Inc.[7]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Docker is used to run software packages called containers. Containers are isolated from each other and bundle their own application,[8] tools, libraries and configuration files; </a:t>
            </a:r>
            <a:r>
              <a:rPr lang="en-US" b="1">
                <a:solidFill>
                  <a:srgbClr val="000000"/>
                </a:solidFill>
              </a:rPr>
              <a:t>they can communicate with each other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through well-defined channels. </a:t>
            </a:r>
            <a:r>
              <a:rPr lang="en-US" b="1">
                <a:solidFill>
                  <a:srgbClr val="FF0000"/>
                </a:solidFill>
              </a:rPr>
              <a:t>All containers are run by a single operating-system kernel and are thus more lightweight than virtual machines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. Containers are created from images that specify their precise contents. Images are often created by combining and modifying standard images downloaded from public repositories. </a:t>
            </a:r>
            <a:r>
              <a:rPr lang="en-US" altLang="en-US" b="1" i="1">
                <a:solidFill>
                  <a:schemeClr val="bg1">
                    <a:lumMod val="50000"/>
                  </a:schemeClr>
                </a:solidFill>
              </a:rPr>
              <a:t>[...]</a:t>
            </a:r>
            <a:endParaRPr lang="en-US" altLang="en-US" b="1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60450" y="473075"/>
            <a:ext cx="332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BUT WHY IS IT SO TRENDY?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957060" y="776923"/>
            <a:ext cx="1544320" cy="1721485"/>
            <a:chOff x="373" y="2013"/>
            <a:chExt cx="2432" cy="27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rcRect t="76807"/>
            <a:stretch>
              <a:fillRect/>
            </a:stretch>
          </p:blipFill>
          <p:spPr>
            <a:xfrm>
              <a:off x="640" y="4186"/>
              <a:ext cx="1897" cy="5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" y="2013"/>
              <a:ext cx="2432" cy="22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8" name="Up Arrow 57"/>
          <p:cNvSpPr/>
          <p:nvPr/>
        </p:nvSpPr>
        <p:spPr>
          <a:xfrm>
            <a:off x="8285480" y="255270"/>
            <a:ext cx="889000" cy="6729730"/>
          </a:xfrm>
          <a:prstGeom prst="upArrow">
            <a:avLst>
              <a:gd name="adj1" fmla="val 50000"/>
              <a:gd name="adj2" fmla="val 55107"/>
            </a:avLst>
          </a:prstGeom>
          <a:solidFill>
            <a:srgbClr val="FFD29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4650" y="52387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HOST O.S. Kernel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" y="61023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  <a:sym typeface="+mn-ea"/>
              </a:rPr>
              <a:t>                                                                       Physical Host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1348740" y="473075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VIRTUALIZATION LAYERS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5991225"/>
            <a:ext cx="970915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90" y="5972175"/>
            <a:ext cx="959485" cy="69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0" y="5992495"/>
            <a:ext cx="723900" cy="659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245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460" y="50133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4769485" y="43751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</a:rPr>
              <a:t>Hypervisors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5285" y="4375150"/>
            <a:ext cx="40132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Docker Virtualization Layer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4912360" y="4243070"/>
            <a:ext cx="659130" cy="70294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769485" y="3524250"/>
            <a:ext cx="40005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Virtual HW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 flipH="1">
            <a:off x="4507865" y="3315335"/>
            <a:ext cx="1111885" cy="9042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233795" y="3494405"/>
            <a:ext cx="731520" cy="4978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496560" y="3503930"/>
            <a:ext cx="723900" cy="527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008495" y="3532505"/>
            <a:ext cx="462280" cy="421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74650" y="5722620"/>
            <a:ext cx="1475740" cy="119888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70120" y="26479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Guest OS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879975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866130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658610" y="24225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4770120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7791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58507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rcRect l="18362" t="5376" r="11414" b="33120"/>
          <a:stretch>
            <a:fillRect/>
          </a:stretch>
        </p:blipFill>
        <p:spPr>
          <a:xfrm>
            <a:off x="425450" y="4178300"/>
            <a:ext cx="1111250" cy="831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/>
          <p:cNvSpPr/>
          <p:nvPr/>
        </p:nvSpPr>
        <p:spPr>
          <a:xfrm>
            <a:off x="4770120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7791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8507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8620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C1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9641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C2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357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C3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8620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9641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0357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5290" y="5695315"/>
            <a:ext cx="1177290" cy="1177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0" name="Straight Connector 59"/>
          <p:cNvCxnSpPr/>
          <p:nvPr/>
        </p:nvCxnSpPr>
        <p:spPr>
          <a:xfrm>
            <a:off x="4572000" y="916305"/>
            <a:ext cx="0" cy="390144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785" y="5112385"/>
            <a:ext cx="58547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8" name="Up Arrow 57"/>
          <p:cNvSpPr/>
          <p:nvPr/>
        </p:nvSpPr>
        <p:spPr>
          <a:xfrm>
            <a:off x="8285480" y="255270"/>
            <a:ext cx="889000" cy="6729730"/>
          </a:xfrm>
          <a:prstGeom prst="upArrow">
            <a:avLst>
              <a:gd name="adj1" fmla="val 50000"/>
              <a:gd name="adj2" fmla="val 55107"/>
            </a:avLst>
          </a:prstGeom>
          <a:solidFill>
            <a:srgbClr val="FFD29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4650" y="52387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HOST O.S. Kernel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" y="61023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  <a:sym typeface="+mn-ea"/>
              </a:rPr>
              <a:t>                                                                       Physical Host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1348740" y="473075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VIRTUALIZATION LAYERS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5991225"/>
            <a:ext cx="970915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90" y="5972175"/>
            <a:ext cx="959485" cy="69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0" y="5992495"/>
            <a:ext cx="723900" cy="659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245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460" y="50133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4769485" y="43751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</a:rPr>
              <a:t>Hypervisors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5285" y="4375150"/>
            <a:ext cx="40132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Docker Virtualization Layer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4912360" y="4243070"/>
            <a:ext cx="659130" cy="70294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769485" y="3524250"/>
            <a:ext cx="40005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Virtual HW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 flipH="1">
            <a:off x="4507865" y="3315335"/>
            <a:ext cx="1111885" cy="9042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233795" y="3494405"/>
            <a:ext cx="731520" cy="4978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496560" y="3503930"/>
            <a:ext cx="723900" cy="527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008495" y="3532505"/>
            <a:ext cx="462280" cy="421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74650" y="5722620"/>
            <a:ext cx="1475740" cy="119888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70120" y="26479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Guest OS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879975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866130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658610" y="24225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4770120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7791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58507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rcRect l="18362" t="5376" r="11414" b="33120"/>
          <a:stretch>
            <a:fillRect/>
          </a:stretch>
        </p:blipFill>
        <p:spPr>
          <a:xfrm>
            <a:off x="425450" y="4178300"/>
            <a:ext cx="1111250" cy="831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/>
          <p:cNvSpPr/>
          <p:nvPr/>
        </p:nvSpPr>
        <p:spPr>
          <a:xfrm>
            <a:off x="4770120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7791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8507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8620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C1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9641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C2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357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C3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8620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9641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0357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5290" y="5695315"/>
            <a:ext cx="1177290" cy="1177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0" name="Straight Connector 59"/>
          <p:cNvCxnSpPr/>
          <p:nvPr/>
        </p:nvCxnSpPr>
        <p:spPr>
          <a:xfrm>
            <a:off x="4572000" y="916305"/>
            <a:ext cx="0" cy="390144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785" y="5112385"/>
            <a:ext cx="585470" cy="6908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7555" y="1200785"/>
            <a:ext cx="3262630" cy="64516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ffectLst/>
        </p:spPr>
        <p:txBody>
          <a:bodyPr wrap="none" rtlCol="0">
            <a:spAutoFit/>
          </a:bodyPr>
          <a:p>
            <a:pPr algn="ctr"/>
            <a:r>
              <a:rPr lang="" altLang="en-US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700 MB * 3 = </a:t>
            </a:r>
            <a:r>
              <a:rPr lang="" altLang="en-US" b="1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2.1</a:t>
            </a:r>
            <a:r>
              <a:rPr lang="" altLang="en-US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GB</a:t>
            </a:r>
            <a:endParaRPr lang="" altLang="en-US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" altLang="en-US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+ CPU and memory resources</a:t>
            </a:r>
            <a:endParaRPr lang="" altLang="en-US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152" y="2941320"/>
            <a:ext cx="9298305" cy="3916680"/>
          </a:xfrm>
          <a:prstGeom prst="rect">
            <a:avLst/>
          </a:prstGeom>
        </p:spPr>
      </p:pic>
      <p:sp>
        <p:nvSpPr>
          <p:cNvPr id="27" name="Trapezoid 26"/>
          <p:cNvSpPr/>
          <p:nvPr/>
        </p:nvSpPr>
        <p:spPr>
          <a:xfrm rot="17100000">
            <a:off x="2662555" y="3642995"/>
            <a:ext cx="384810" cy="4179570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-390110" y="528320"/>
            <a:ext cx="3255865" cy="248920"/>
            <a:chOff x="2187" y="832"/>
            <a:chExt cx="4724" cy="392"/>
          </a:xfrm>
        </p:grpSpPr>
        <p:sp>
          <p:nvSpPr>
            <p:cNvPr id="18" name="Rectangle 17"/>
            <p:cNvSpPr/>
            <p:nvPr/>
          </p:nvSpPr>
          <p:spPr>
            <a:xfrm>
              <a:off x="2187" y="832"/>
              <a:ext cx="4379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1387475" y="468630"/>
            <a:ext cx="147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HANDS ON!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4" name="Trapezoid 33"/>
          <p:cNvSpPr/>
          <p:nvPr/>
        </p:nvSpPr>
        <p:spPr>
          <a:xfrm rot="16380000">
            <a:off x="5716905" y="1934845"/>
            <a:ext cx="765810" cy="4511675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b="29598"/>
          <a:stretch>
            <a:fillRect/>
          </a:stretch>
        </p:blipFill>
        <p:spPr>
          <a:xfrm flipH="1">
            <a:off x="7154545" y="3545205"/>
            <a:ext cx="2089785" cy="1235710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sp>
        <p:nvSpPr>
          <p:cNvPr id="29" name="Trapezoid 28"/>
          <p:cNvSpPr/>
          <p:nvPr/>
        </p:nvSpPr>
        <p:spPr>
          <a:xfrm rot="15600000">
            <a:off x="4186555" y="-436880"/>
            <a:ext cx="384810" cy="7244080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 b="29598"/>
          <a:stretch>
            <a:fillRect/>
          </a:stretch>
        </p:blipFill>
        <p:spPr>
          <a:xfrm rot="20580000" flipH="1">
            <a:off x="7229475" y="2187575"/>
            <a:ext cx="1177925" cy="696595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 b="29598"/>
          <a:stretch>
            <a:fillRect/>
          </a:stretch>
        </p:blipFill>
        <p:spPr>
          <a:xfrm rot="840000" flipH="1">
            <a:off x="4203065" y="5848985"/>
            <a:ext cx="1252855" cy="741045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grayscl/>
          </a:blip>
          <a:srcRect t="26408" b="26815"/>
          <a:stretch>
            <a:fillRect/>
          </a:stretch>
        </p:blipFill>
        <p:spPr>
          <a:xfrm>
            <a:off x="3364230" y="1057275"/>
            <a:ext cx="2344420" cy="109664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546793" y="1463040"/>
            <a:ext cx="1979295" cy="989330"/>
            <a:chOff x="-3944" y="2251"/>
            <a:chExt cx="3117" cy="15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grayscl/>
              <a:lum contrast="36000"/>
            </a:blip>
            <a:stretch>
              <a:fillRect/>
            </a:stretch>
          </p:blipFill>
          <p:spPr>
            <a:xfrm>
              <a:off x="-3944" y="2251"/>
              <a:ext cx="1559" cy="15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grayscl/>
              <a:lum contrast="36000"/>
            </a:blip>
            <a:stretch>
              <a:fillRect/>
            </a:stretch>
          </p:blipFill>
          <p:spPr>
            <a:xfrm flipH="1">
              <a:off x="-2385" y="2251"/>
              <a:ext cx="1559" cy="1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4250</Words>
  <Application>WPS Presentation</Application>
  <PresentationFormat>Widescreen</PresentationFormat>
  <Paragraphs>246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SimSun</vt:lpstr>
      <vt:lpstr>Wingdings</vt:lpstr>
      <vt:lpstr>Ubuntu Mono</vt:lpstr>
      <vt:lpstr>Monospace</vt:lpstr>
      <vt:lpstr>微软雅黑</vt:lpstr>
      <vt:lpstr>FZHei-B01</vt:lpstr>
      <vt:lpstr/>
      <vt:lpstr>Arial Unicode MS</vt:lpstr>
      <vt:lpstr>Calibri</vt:lpstr>
      <vt:lpstr>FZShuSong-Z01</vt:lpstr>
      <vt:lpstr>Gubbi</vt:lpstr>
      <vt:lpstr>Times New Roman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davi</dc:creator>
  <cp:lastModifiedBy>davi</cp:lastModifiedBy>
  <cp:revision>10</cp:revision>
  <dcterms:created xsi:type="dcterms:W3CDTF">2019-04-24T00:53:17Z</dcterms:created>
  <dcterms:modified xsi:type="dcterms:W3CDTF">2019-04-24T00:53:17Z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